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26"/>
  </p:notesMasterIdLst>
  <p:sldIdLst>
    <p:sldId id="260" r:id="rId3"/>
    <p:sldId id="266" r:id="rId4"/>
    <p:sldId id="294" r:id="rId5"/>
    <p:sldId id="270" r:id="rId6"/>
    <p:sldId id="293" r:id="rId7"/>
    <p:sldId id="279" r:id="rId8"/>
    <p:sldId id="292" r:id="rId9"/>
    <p:sldId id="280" r:id="rId10"/>
    <p:sldId id="296" r:id="rId11"/>
    <p:sldId id="297" r:id="rId12"/>
    <p:sldId id="291" r:id="rId13"/>
    <p:sldId id="271" r:id="rId14"/>
    <p:sldId id="290" r:id="rId15"/>
    <p:sldId id="281" r:id="rId16"/>
    <p:sldId id="295" r:id="rId17"/>
    <p:sldId id="302" r:id="rId18"/>
    <p:sldId id="303" r:id="rId19"/>
    <p:sldId id="304" r:id="rId20"/>
    <p:sldId id="306" r:id="rId21"/>
    <p:sldId id="305" r:id="rId22"/>
    <p:sldId id="301" r:id="rId23"/>
    <p:sldId id="277" r:id="rId24"/>
    <p:sldId id="288" r:id="rId25"/>
  </p:sldIdLst>
  <p:sldSz cx="9144000" cy="6858000" type="screen4x3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5125" userDrawn="1">
          <p15:clr>
            <a:srgbClr val="A4A3A4"/>
          </p15:clr>
        </p15:guide>
        <p15:guide id="3" pos="1519" userDrawn="1">
          <p15:clr>
            <a:srgbClr val="A4A3A4"/>
          </p15:clr>
        </p15:guide>
        <p15:guide id="5" orient="horz" pos="1139" userDrawn="1">
          <p15:clr>
            <a:srgbClr val="A4A3A4"/>
          </p15:clr>
        </p15:guide>
        <p15:guide id="6" orient="horz" pos="2319" userDrawn="1">
          <p15:clr>
            <a:srgbClr val="A4A3A4"/>
          </p15:clr>
        </p15:guide>
        <p15:guide id="7" orient="horz" pos="3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14F"/>
    <a:srgbClr val="0174AB"/>
    <a:srgbClr val="666666"/>
    <a:srgbClr val="BFC0C0"/>
    <a:srgbClr val="9F9D9A"/>
    <a:srgbClr val="0A377B"/>
    <a:srgbClr val="000000"/>
    <a:srgbClr val="083F80"/>
    <a:srgbClr val="1F497D"/>
    <a:srgbClr val="9677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41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1248" y="90"/>
      </p:cViewPr>
      <p:guideLst>
        <p:guide orient="horz" pos="255"/>
        <p:guide pos="5125"/>
        <p:guide pos="1519"/>
        <p:guide orient="horz" pos="1139"/>
        <p:guide orient="horz" pos="2319"/>
        <p:guide orient="horz" pos="322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13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0A7A06-B06E-4BA1-8343-1CCBE8492F9B}" type="datetimeFigureOut">
              <a:rPr lang="zh-CN" altLang="en-US" smtClean="0"/>
              <a:t>2016-5-27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A2CBA-E486-4DC8-8696-C7854B0A28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017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16969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68699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485401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68470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27474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018157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05519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61477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69317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10486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04851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397471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81286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9126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3105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4490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843427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54265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22355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7339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72800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86585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F31D4-1AA4-45E7-8F10-C007A9A6DDB0}" type="datetimeFigureOut">
              <a:rPr lang="zh-HK" altLang="en-US" smtClean="0"/>
              <a:pPr/>
              <a:t>27/5/2016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830749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27/5/2016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91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wipe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gi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6019929" y="492981"/>
            <a:ext cx="2555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92D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河南农业大学</a:t>
            </a:r>
            <a:endParaRPr lang="zh-HK" altLang="en-US" sz="2800" b="1" spc="300" dirty="0">
              <a:solidFill>
                <a:srgbClr val="92D14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46275" y="2705726"/>
            <a:ext cx="545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我们毕业啦</a:t>
            </a:r>
            <a:endParaRPr lang="en-US" altLang="zh-CN" sz="72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其实是答辩的标题地方</a:t>
            </a:r>
            <a:endParaRPr lang="en-US" altLang="zh-CN" sz="1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2259000"/>
            <a:ext cx="9144000" cy="234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67628" y="2488084"/>
            <a:ext cx="8608743" cy="181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5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5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5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5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数据结构</a:t>
            </a:r>
            <a:r>
              <a:rPr lang="en-US" altLang="zh-CN" sz="5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5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核心课程设计与实现</a:t>
            </a:r>
            <a:endParaRPr lang="en-US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235076" y="4785180"/>
            <a:ext cx="1357313" cy="400052"/>
          </a:xfrm>
          <a:prstGeom prst="rect">
            <a:avLst/>
          </a:prstGeom>
          <a:solidFill>
            <a:srgbClr val="92D14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endParaRPr lang="zh-HK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235076" y="5306673"/>
            <a:ext cx="1357313" cy="400052"/>
          </a:xfrm>
          <a:prstGeom prst="rect">
            <a:avLst/>
          </a:prstGeom>
          <a:solidFill>
            <a:srgbClr val="92D14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endParaRPr lang="zh-HK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20962" y="4800540"/>
            <a:ext cx="1614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夏光乾</a:t>
            </a:r>
            <a:endParaRPr lang="zh-HK" altLang="en-US" sz="20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620962" y="5322033"/>
            <a:ext cx="1614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翁梅</a:t>
            </a:r>
            <a:endParaRPr lang="zh-HK" altLang="en-US" sz="20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0" y="-1"/>
            <a:ext cx="2147059" cy="213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1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7" grpId="0" animBg="1"/>
      <p:bldP spid="18" grpId="0"/>
      <p:bldP spid="23" grpId="0" animBg="1"/>
      <p:bldP spid="24" grpId="0" animBg="1"/>
      <p:bldP spid="25" grpId="0"/>
      <p:bldP spid="2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6821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 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开发实现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1047186" y="3332199"/>
            <a:ext cx="1038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zh-HK" altLang="en-US" b="1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798804" y="3750041"/>
            <a:ext cx="1750929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项目代码备份、托管、版本控制、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开源共享</a:t>
            </a:r>
            <a:endParaRPr lang="en-US" altLang="zh-HK" sz="11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3590693" y="3332199"/>
            <a:ext cx="1654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Fullpage.js</a:t>
            </a:r>
            <a:endParaRPr lang="zh-HK" altLang="en-US" b="1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3525019" y="3750041"/>
            <a:ext cx="175092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框架类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库，实现页面全屏滚动效果，用于首页信息展示。</a:t>
            </a:r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6780890" y="3332199"/>
            <a:ext cx="1516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</a:t>
            </a:r>
            <a:endParaRPr lang="zh-HK" altLang="en-US" b="1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616565" y="3750041"/>
            <a:ext cx="175092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框架，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移动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端的跨平台适配、自适应各种分辨率屏幕</a:t>
            </a:r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71" y="1428513"/>
            <a:ext cx="2835185" cy="109166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823" y="1353982"/>
            <a:ext cx="2480082" cy="125972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257" y="1353982"/>
            <a:ext cx="2571112" cy="143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12229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需求分析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09039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矩形 2"/>
          <p:cNvSpPr/>
          <p:nvPr/>
        </p:nvSpPr>
        <p:spPr>
          <a:xfrm>
            <a:off x="4022326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07818" y="93911"/>
            <a:ext cx="126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开发实现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287118" y="880947"/>
            <a:ext cx="3593506" cy="6802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/>
              <a:t>需求分析</a:t>
            </a:r>
            <a:endParaRPr lang="zh-CN" altLang="en-US" sz="2400" dirty="0"/>
          </a:p>
        </p:txBody>
      </p:sp>
      <p:sp>
        <p:nvSpPr>
          <p:cNvPr id="24" name="圆角矩形 23"/>
          <p:cNvSpPr/>
          <p:nvPr/>
        </p:nvSpPr>
        <p:spPr>
          <a:xfrm>
            <a:off x="287118" y="2774537"/>
            <a:ext cx="3593506" cy="6802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功能</a:t>
            </a:r>
            <a:r>
              <a:rPr lang="zh-CN" altLang="en-US" sz="2400" dirty="0" smtClean="0"/>
              <a:t>分析</a:t>
            </a:r>
            <a:endParaRPr lang="zh-CN" altLang="en-US" sz="2400" dirty="0"/>
          </a:p>
        </p:txBody>
      </p:sp>
      <p:sp>
        <p:nvSpPr>
          <p:cNvPr id="25" name="圆角矩形 24"/>
          <p:cNvSpPr/>
          <p:nvPr/>
        </p:nvSpPr>
        <p:spPr>
          <a:xfrm>
            <a:off x="287118" y="4821044"/>
            <a:ext cx="3593506" cy="6802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性能</a:t>
            </a:r>
            <a:r>
              <a:rPr lang="zh-CN" altLang="en-US" sz="2400" dirty="0" smtClean="0"/>
              <a:t>分析</a:t>
            </a:r>
            <a:endParaRPr lang="zh-CN" altLang="en-US" sz="2400" dirty="0"/>
          </a:p>
        </p:txBody>
      </p:sp>
      <p:sp>
        <p:nvSpPr>
          <p:cNvPr id="17" name="文本框 16"/>
          <p:cNvSpPr txBox="1"/>
          <p:nvPr/>
        </p:nvSpPr>
        <p:spPr>
          <a:xfrm>
            <a:off x="3979503" y="1216881"/>
            <a:ext cx="47950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F0"/>
                </a:solidFill>
              </a:rPr>
              <a:t>核心课程网站的用户群体主要是在校的大学生，包含了计算机专业和非计算机专业的</a:t>
            </a:r>
            <a:r>
              <a:rPr lang="zh-CN" altLang="en-US" sz="1600" dirty="0" smtClean="0">
                <a:solidFill>
                  <a:srgbClr val="00B0F0"/>
                </a:solidFill>
              </a:rPr>
              <a:t>学生。所以</a:t>
            </a:r>
            <a:r>
              <a:rPr lang="zh-CN" altLang="en-US" sz="1600" dirty="0">
                <a:solidFill>
                  <a:srgbClr val="00B0F0"/>
                </a:solidFill>
              </a:rPr>
              <a:t>从他们的实际需求出发，以如何提高学生的学习效率，增强师生间的互动，减轻讲师的负担为根本，提出来具有很强的易用性，高效性，交互性的课程网站的用户需求规划，来满足用户的实际需求。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3880623" y="3352842"/>
            <a:ext cx="47058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F0"/>
                </a:solidFill>
              </a:rPr>
              <a:t>从用户需求为出发点，提出来以下的几个功能模块：用户登录注册功能模块，课程资源在线的浏览功能模块，作业的发布功能模块，学生上传提交作业功能模块，师生互动交流功能模块，用户权限管理功能模块；等功能模块。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880624" y="5336008"/>
            <a:ext cx="47950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00B0F0"/>
                </a:solidFill>
              </a:rPr>
              <a:t>考虑到这个核心课程网站的目前的主要用户为本校的学生，网站的访问量和负载都不是很大，</a:t>
            </a:r>
            <a:r>
              <a:rPr lang="zh-CN" altLang="en-US" sz="1600" dirty="0" smtClean="0">
                <a:solidFill>
                  <a:srgbClr val="00B0F0"/>
                </a:solidFill>
              </a:rPr>
              <a:t>所以性能</a:t>
            </a:r>
            <a:r>
              <a:rPr lang="zh-CN" altLang="en-US" sz="1600" dirty="0">
                <a:solidFill>
                  <a:srgbClr val="00B0F0"/>
                </a:solidFill>
              </a:rPr>
              <a:t>对该核心课程网站的影响是十分小的。但是如果未来，核心课程网站的用户是面向全国的话，就要考录负载均衡，响应时间，等性能问题了。</a:t>
            </a:r>
          </a:p>
        </p:txBody>
      </p:sp>
    </p:spTree>
    <p:extLst>
      <p:ext uri="{BB962C8B-B14F-4D97-AF65-F5344CB8AC3E}">
        <p14:creationId xmlns:p14="http://schemas.microsoft.com/office/powerpoint/2010/main" val="163547967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200" b="1" spc="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</a:t>
              </a:r>
              <a:r>
                <a:rPr lang="zh-CN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56867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矩形 3"/>
          <p:cNvSpPr/>
          <p:nvPr/>
        </p:nvSpPr>
        <p:spPr>
          <a:xfrm>
            <a:off x="5393926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666666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07818" y="93911"/>
            <a:ext cx="126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 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组合 48"/>
          <p:cNvGrpSpPr/>
          <p:nvPr/>
        </p:nvGrpSpPr>
        <p:grpSpPr>
          <a:xfrm>
            <a:off x="2939653" y="2055320"/>
            <a:ext cx="3321364" cy="3293102"/>
            <a:chOff x="2939653" y="2055320"/>
            <a:chExt cx="3321364" cy="3293102"/>
          </a:xfrm>
        </p:grpSpPr>
        <p:sp>
          <p:nvSpPr>
            <p:cNvPr id="16" name="饼形 15"/>
            <p:cNvSpPr/>
            <p:nvPr/>
          </p:nvSpPr>
          <p:spPr>
            <a:xfrm>
              <a:off x="3093899" y="2181306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rgbClr val="0174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饼形 16"/>
            <p:cNvSpPr/>
            <p:nvPr/>
          </p:nvSpPr>
          <p:spPr>
            <a:xfrm flipV="1">
              <a:off x="3093899" y="2055634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rgbClr val="92D1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饼形 17"/>
            <p:cNvSpPr/>
            <p:nvPr/>
          </p:nvSpPr>
          <p:spPr>
            <a:xfrm flipH="1">
              <a:off x="2939653" y="2180992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rgbClr val="0174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饼形 18"/>
            <p:cNvSpPr/>
            <p:nvPr/>
          </p:nvSpPr>
          <p:spPr>
            <a:xfrm flipH="1" flipV="1">
              <a:off x="2939653" y="2055320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rgbClr val="0174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3775288" y="2867300"/>
              <a:ext cx="1650092" cy="165009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>
                  <a:solidFill>
                    <a:srgbClr val="0174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核心模块</a:t>
              </a:r>
              <a:endParaRPr lang="zh-HK" altLang="en-US" sz="2800" b="1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129773" y="2432330"/>
              <a:ext cx="107974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账号</a:t>
              </a:r>
              <a:endPara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授权</a:t>
              </a:r>
              <a:endParaRPr lang="zh-HK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154294" y="4091848"/>
              <a:ext cx="100058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移动适配</a:t>
              </a:r>
              <a:endParaRPr lang="zh-HK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5076232" y="4038620"/>
              <a:ext cx="10270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用户画像</a:t>
              </a:r>
              <a:endParaRPr lang="zh-HK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070776" y="2444083"/>
              <a:ext cx="9354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在线观看</a:t>
              </a:r>
              <a:endPara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94934" y="1916124"/>
            <a:ext cx="2246643" cy="1606155"/>
            <a:chOff x="435496" y="1559872"/>
            <a:chExt cx="2246643" cy="769505"/>
          </a:xfrm>
        </p:grpSpPr>
        <p:sp>
          <p:nvSpPr>
            <p:cNvPr id="28" name="矩形 27"/>
            <p:cNvSpPr/>
            <p:nvPr/>
          </p:nvSpPr>
          <p:spPr>
            <a:xfrm>
              <a:off x="435496" y="1931248"/>
              <a:ext cx="2246643" cy="398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</a:t>
              </a:r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email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</a:t>
              </a:r>
              <a:r>
                <a: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用户注册，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激活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，登录账号的功能。</a:t>
              </a:r>
              <a:endParaRPr lang="zh-HK" altLang="zh-HK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49583" y="1559872"/>
              <a:ext cx="1431793" cy="1769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0174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注册、登录</a:t>
              </a:r>
              <a:endParaRPr lang="zh-HK" altLang="en-US" b="1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49583" y="1768356"/>
              <a:ext cx="1355204" cy="38829"/>
            </a:xfrm>
            <a:prstGeom prst="rect">
              <a:avLst/>
            </a:prstGeom>
            <a:solidFill>
              <a:srgbClr val="0174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94934" y="4091848"/>
            <a:ext cx="2246644" cy="1661993"/>
            <a:chOff x="435497" y="1545495"/>
            <a:chExt cx="2189974" cy="1403412"/>
          </a:xfrm>
        </p:grpSpPr>
        <p:sp>
          <p:nvSpPr>
            <p:cNvPr id="32" name="矩形 31"/>
            <p:cNvSpPr/>
            <p:nvPr/>
          </p:nvSpPr>
          <p:spPr>
            <a:xfrm>
              <a:off x="435497" y="2117910"/>
              <a:ext cx="218997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/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</a:t>
              </a:r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bootstrap 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框架，实现跨平台、多终端的屏幕自适应支持。</a:t>
              </a:r>
              <a:endParaRPr lang="zh-HK" altLang="zh-HK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670192" y="1545495"/>
              <a:ext cx="14775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0174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移动端优化</a:t>
              </a:r>
              <a:endParaRPr lang="zh-HK" altLang="en-US" b="1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726482" y="1888255"/>
              <a:ext cx="1267017" cy="53144"/>
            </a:xfrm>
            <a:prstGeom prst="rect">
              <a:avLst/>
            </a:prstGeom>
            <a:solidFill>
              <a:srgbClr val="0174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6415263" y="4038620"/>
            <a:ext cx="2438805" cy="1668958"/>
            <a:chOff x="435496" y="1542118"/>
            <a:chExt cx="2351644" cy="1202277"/>
          </a:xfrm>
        </p:grpSpPr>
        <p:sp>
          <p:nvSpPr>
            <p:cNvPr id="36" name="矩形 35"/>
            <p:cNvSpPr/>
            <p:nvPr/>
          </p:nvSpPr>
          <p:spPr>
            <a:xfrm>
              <a:off x="519542" y="2145765"/>
              <a:ext cx="2267598" cy="5986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/>
              <a:r>
                <a: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</a:t>
              </a:r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Google Analytics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endPara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just"/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进行网站的用户行为统计分析，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优化网站。</a:t>
              </a:r>
              <a:endParaRPr lang="zh-HK" altLang="zh-HK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435496" y="1542118"/>
              <a:ext cx="23516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0174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访问者信息统计分析</a:t>
              </a:r>
              <a:endParaRPr lang="zh-HK" altLang="en-US" b="1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540271" y="1898406"/>
              <a:ext cx="2066924" cy="45719"/>
            </a:xfrm>
            <a:prstGeom prst="rect">
              <a:avLst/>
            </a:prstGeom>
            <a:solidFill>
              <a:srgbClr val="0174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502424" y="1871814"/>
            <a:ext cx="2351644" cy="1517084"/>
            <a:chOff x="435496" y="1542118"/>
            <a:chExt cx="2351644" cy="1064292"/>
          </a:xfrm>
        </p:grpSpPr>
        <p:sp>
          <p:nvSpPr>
            <p:cNvPr id="40" name="矩形 39"/>
            <p:cNvSpPr/>
            <p:nvPr/>
          </p:nvSpPr>
          <p:spPr>
            <a:xfrm>
              <a:off x="535332" y="2023434"/>
              <a:ext cx="2092397" cy="5829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/>
              <a:r>
                <a:rPr lang="zh-CN" altLang="en-US" sz="1600" dirty="0" smtClean="0">
                  <a:solidFill>
                    <a:srgbClr val="92D14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使用云空间存储资源，进行在线的播放视频、文档浏览、下载等。</a:t>
              </a:r>
              <a:endParaRPr lang="zh-HK" altLang="zh-HK" sz="1600" dirty="0">
                <a:solidFill>
                  <a:srgbClr val="92D14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435496" y="1542118"/>
              <a:ext cx="23516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92D14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视频播放、文档浏览</a:t>
              </a:r>
              <a:endParaRPr lang="zh-HK" altLang="en-US" b="1" dirty="0">
                <a:solidFill>
                  <a:srgbClr val="92D14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535332" y="1836259"/>
              <a:ext cx="2066925" cy="36935"/>
            </a:xfrm>
            <a:prstGeom prst="rect">
              <a:avLst/>
            </a:prstGeom>
            <a:solidFill>
              <a:srgbClr val="92D1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92D14F"/>
                </a:solidFill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8744538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</a:t>
              </a:r>
              <a:r>
                <a:rPr lang="zh-CN" altLang="en-US" sz="7200" b="1" spc="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效果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58063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矩形 3"/>
          <p:cNvSpPr/>
          <p:nvPr/>
        </p:nvSpPr>
        <p:spPr>
          <a:xfrm>
            <a:off x="5393926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666666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实现效果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07818" y="93911"/>
            <a:ext cx="126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 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横卷形 1"/>
          <p:cNvSpPr/>
          <p:nvPr/>
        </p:nvSpPr>
        <p:spPr>
          <a:xfrm>
            <a:off x="1253951" y="749616"/>
            <a:ext cx="6468856" cy="847493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首页：自适应不同分辨率屏幕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10" y="1639229"/>
            <a:ext cx="9024590" cy="467085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63" y="1834668"/>
            <a:ext cx="8967536" cy="479231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09" y="1804340"/>
            <a:ext cx="3275078" cy="4822643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110" y="1750429"/>
            <a:ext cx="3775081" cy="476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206991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矩形 3"/>
          <p:cNvSpPr/>
          <p:nvPr/>
        </p:nvSpPr>
        <p:spPr>
          <a:xfrm>
            <a:off x="5393926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666666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实现效果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07818" y="93911"/>
            <a:ext cx="126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 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横卷形 15"/>
          <p:cNvSpPr/>
          <p:nvPr/>
        </p:nvSpPr>
        <p:spPr>
          <a:xfrm>
            <a:off x="1250610" y="758282"/>
            <a:ext cx="6468856" cy="847493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账号：注册、激活、登陆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2" y="1806904"/>
            <a:ext cx="4417963" cy="144964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2" y="3256548"/>
            <a:ext cx="4534459" cy="72398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2" y="5123848"/>
            <a:ext cx="8800000" cy="1680254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3" y="4075226"/>
            <a:ext cx="5377684" cy="1167661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467" y="1716666"/>
            <a:ext cx="2458456" cy="352622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717" y="1716666"/>
            <a:ext cx="2410025" cy="352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191834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矩形 3"/>
          <p:cNvSpPr/>
          <p:nvPr/>
        </p:nvSpPr>
        <p:spPr>
          <a:xfrm>
            <a:off x="5393926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666666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实现效果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07818" y="93911"/>
            <a:ext cx="126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 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横卷形 15"/>
          <p:cNvSpPr/>
          <p:nvPr/>
        </p:nvSpPr>
        <p:spPr>
          <a:xfrm>
            <a:off x="1253951" y="758283"/>
            <a:ext cx="6468856" cy="847493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在线查看：视频播放、文档浏览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473" y="1685304"/>
            <a:ext cx="6042988" cy="46073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527" y="1663164"/>
            <a:ext cx="6564243" cy="46516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695" y="1605776"/>
            <a:ext cx="6644075" cy="499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40356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矩形 3"/>
          <p:cNvSpPr/>
          <p:nvPr/>
        </p:nvSpPr>
        <p:spPr>
          <a:xfrm>
            <a:off x="5393926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666666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实现效果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07818" y="93911"/>
            <a:ext cx="126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 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横卷形 15"/>
          <p:cNvSpPr/>
          <p:nvPr/>
        </p:nvSpPr>
        <p:spPr>
          <a:xfrm>
            <a:off x="1253951" y="747131"/>
            <a:ext cx="6468856" cy="847493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用户画像：</a:t>
            </a:r>
            <a:r>
              <a:rPr lang="en-US" altLang="zh-CN" dirty="0" smtClean="0"/>
              <a:t>Google Analytics 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74" y="2024110"/>
            <a:ext cx="8680309" cy="427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946309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5003007" y="1735931"/>
            <a:ext cx="0" cy="3386138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067427" y="1391136"/>
            <a:ext cx="1795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067427" y="2101638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067427" y="2812140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</a:t>
            </a:r>
            <a:endParaRPr lang="zh-HK" altLang="en-US" sz="28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067426" y="3522642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z="28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067427" y="4233144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开发实现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067426" y="4943644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635920" y="2197034"/>
            <a:ext cx="1947861" cy="1940713"/>
            <a:chOff x="1709739" y="2636838"/>
            <a:chExt cx="1590160" cy="1584325"/>
          </a:xfrm>
          <a:effectLst/>
        </p:grpSpPr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1281113" y="4137747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  <a:endParaRPr lang="zh-HK" altLang="en-US" sz="2800" b="1" spc="300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582915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4" name="矩形 3"/>
          <p:cNvSpPr/>
          <p:nvPr/>
        </p:nvSpPr>
        <p:spPr>
          <a:xfrm>
            <a:off x="5393926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666666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实现效果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07818" y="93911"/>
            <a:ext cx="126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 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横卷形 15"/>
          <p:cNvSpPr/>
          <p:nvPr/>
        </p:nvSpPr>
        <p:spPr>
          <a:xfrm>
            <a:off x="1253951" y="747131"/>
            <a:ext cx="6468856" cy="847493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用户管理：</a:t>
            </a:r>
            <a:r>
              <a:rPr lang="en-US" altLang="zh-CN" dirty="0" smtClean="0"/>
              <a:t>Ajax </a:t>
            </a:r>
            <a:r>
              <a:rPr lang="zh-CN" altLang="en-US" dirty="0" smtClean="0"/>
              <a:t>查询用户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600" y="1929567"/>
            <a:ext cx="6937723" cy="424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65342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论文总结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98666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开发实现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798930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666666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07818" y="93911"/>
            <a:ext cx="126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 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770574" y="93911"/>
            <a:ext cx="1344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2" cstate="print"/>
          <a:srcRect l="47675"/>
          <a:stretch/>
        </p:blipFill>
        <p:spPr>
          <a:xfrm>
            <a:off x="0" y="2332057"/>
            <a:ext cx="1428902" cy="273091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1" name="椭圆 30"/>
          <p:cNvSpPr/>
          <p:nvPr/>
        </p:nvSpPr>
        <p:spPr>
          <a:xfrm>
            <a:off x="2412999" y="1581061"/>
            <a:ext cx="918803" cy="918803"/>
          </a:xfrm>
          <a:prstGeom prst="ellipse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HK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3331803" y="3238110"/>
            <a:ext cx="918803" cy="918803"/>
          </a:xfrm>
          <a:prstGeom prst="ellipse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HK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2412999" y="4895159"/>
            <a:ext cx="918803" cy="918803"/>
          </a:xfrm>
          <a:prstGeom prst="ellipse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HK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V="1">
            <a:off x="1428902" y="2317321"/>
            <a:ext cx="812800" cy="482600"/>
          </a:xfrm>
          <a:prstGeom prst="line">
            <a:avLst/>
          </a:prstGeom>
          <a:ln w="28575">
            <a:solidFill>
              <a:srgbClr val="0174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1663700" y="3697511"/>
            <a:ext cx="1460500" cy="0"/>
          </a:xfrm>
          <a:prstGeom prst="line">
            <a:avLst/>
          </a:prstGeom>
          <a:ln w="28575">
            <a:solidFill>
              <a:srgbClr val="0174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1428902" y="4595102"/>
            <a:ext cx="812800" cy="482600"/>
          </a:xfrm>
          <a:prstGeom prst="line">
            <a:avLst/>
          </a:prstGeom>
          <a:ln w="28575">
            <a:solidFill>
              <a:srgbClr val="0174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3503099" y="1143580"/>
            <a:ext cx="4124099" cy="1228518"/>
            <a:chOff x="3670603" y="1284451"/>
            <a:chExt cx="4365714" cy="673070"/>
          </a:xfrm>
        </p:grpSpPr>
        <p:sp>
          <p:nvSpPr>
            <p:cNvPr id="42" name="矩形 41"/>
            <p:cNvSpPr/>
            <p:nvPr/>
          </p:nvSpPr>
          <p:spPr>
            <a:xfrm>
              <a:off x="3743717" y="1502242"/>
              <a:ext cx="4292600" cy="455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/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HTML5 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原生</a:t>
              </a:r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APIs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CSS3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原生动画特效、</a:t>
              </a:r>
              <a:endPara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just"/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社会化评论系统插件、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移动端优化</a:t>
              </a:r>
              <a:r>
                <a: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框架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endPara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just"/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项目在</a:t>
              </a:r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GitHub 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开源发布，</a:t>
              </a:r>
              <a:endParaRPr lang="en-US" altLang="zh-HK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3670603" y="1284451"/>
              <a:ext cx="2373357" cy="2122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rgbClr val="0174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新技术、新思维</a:t>
              </a:r>
              <a:endParaRPr lang="zh-HK" altLang="en-US" b="1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4458209" y="3011992"/>
            <a:ext cx="4292600" cy="1149416"/>
            <a:chOff x="4458209" y="3053444"/>
            <a:chExt cx="4292600" cy="1149416"/>
          </a:xfrm>
        </p:grpSpPr>
        <p:sp>
          <p:nvSpPr>
            <p:cNvPr id="44" name="矩形 43"/>
            <p:cNvSpPr/>
            <p:nvPr/>
          </p:nvSpPr>
          <p:spPr>
            <a:xfrm>
              <a:off x="4458209" y="3341086"/>
              <a:ext cx="4292600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/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功能更加</a:t>
              </a:r>
              <a:r>
                <a: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完善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丰富、</a:t>
              </a:r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CDN 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加速、压缩传输资源、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美化用户界面</a:t>
              </a:r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en-US" altLang="zh-CN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UI</a:t>
              </a:r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、使用</a:t>
              </a:r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Font Icon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字体图标</a:t>
              </a:r>
              <a:r>
                <a: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、提高</a:t>
              </a:r>
              <a:r>
                <a:rPr lang="zh-CN" altLang="zh-CN" sz="1600" dirty="0" smtClean="0"/>
                <a:t>模块</a:t>
              </a:r>
              <a:r>
                <a:rPr lang="zh-CN" altLang="zh-CN" sz="1600" dirty="0"/>
                <a:t>的</a:t>
              </a:r>
              <a:r>
                <a:rPr lang="zh-CN" altLang="zh-CN" sz="1600" dirty="0" smtClean="0"/>
                <a:t>可复用性</a:t>
              </a:r>
              <a:r>
                <a:rPr lang="zh-CN" altLang="en-US" sz="1600" dirty="0" smtClean="0"/>
                <a:t>等。</a:t>
              </a:r>
              <a:endParaRPr lang="zh-HK" altLang="zh-HK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4458209" y="3053444"/>
              <a:ext cx="2821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0174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</a:t>
              </a:r>
              <a:r>
                <a:rPr lang="zh-CN" altLang="en-US" b="1" dirty="0" smtClean="0">
                  <a:solidFill>
                    <a:srgbClr val="0174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优化、可</a:t>
              </a:r>
              <a:r>
                <a:rPr lang="zh-CN" altLang="en-US" b="1" dirty="0" smtClean="0">
                  <a:solidFill>
                    <a:srgbClr val="0174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完善之处</a:t>
              </a:r>
              <a:endParaRPr lang="zh-HK" altLang="en-US" b="1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3670604" y="4743339"/>
            <a:ext cx="4292600" cy="1611081"/>
            <a:chOff x="3670604" y="4884211"/>
            <a:chExt cx="4292600" cy="1611081"/>
          </a:xfrm>
        </p:grpSpPr>
        <p:sp>
          <p:nvSpPr>
            <p:cNvPr id="46" name="矩形 45"/>
            <p:cNvSpPr/>
            <p:nvPr/>
          </p:nvSpPr>
          <p:spPr>
            <a:xfrm>
              <a:off x="3670604" y="5171853"/>
              <a:ext cx="4292600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现在</a:t>
              </a:r>
              <a:r>
                <a: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是移动互联网的时代、大数据的时代，未来将会是物联网的时代，人工智能的时代</a:t>
              </a:r>
              <a:r>
                <a:rPr lang="en-US" altLang="zh-CN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! </a:t>
              </a:r>
              <a:r>
                <a: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然而无论时代如何变化，知识永远都具有产生价值能力，是一切的源泉！只有我们掌握了先进的技术知识，才能成为一个对社会有用的人。</a:t>
              </a:r>
              <a:endParaRPr lang="zh-HK" altLang="zh-HK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3670604" y="4884211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rgbClr val="0174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展望未来</a:t>
              </a:r>
              <a:endParaRPr lang="zh-HK" altLang="en-US" b="1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1" name="文本框 50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418810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16520" y="3582088"/>
            <a:ext cx="4253880" cy="938213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6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HK" altLang="en-US" sz="6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373816" y="5610564"/>
            <a:ext cx="4677008" cy="461665"/>
            <a:chOff x="2425700" y="4391967"/>
            <a:chExt cx="3124200" cy="461665"/>
          </a:xfrm>
        </p:grpSpPr>
        <p:sp>
          <p:nvSpPr>
            <p:cNvPr id="3" name="矩形 2"/>
            <p:cNvSpPr/>
            <p:nvPr/>
          </p:nvSpPr>
          <p:spPr>
            <a:xfrm>
              <a:off x="2425700" y="4406899"/>
              <a:ext cx="1244600" cy="431800"/>
            </a:xfrm>
            <a:prstGeom prst="rect">
              <a:avLst/>
            </a:prstGeom>
            <a:solidFill>
              <a:srgbClr val="92D14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日期：</a:t>
              </a:r>
              <a:endParaRPr lang="zh-HK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886200" y="4391967"/>
              <a:ext cx="16637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spc="300" dirty="0" smtClean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2016.05.28</a:t>
              </a:r>
              <a:r>
                <a:rPr lang="zh-CN" altLang="en-US" sz="2400" b="1" spc="300" dirty="0" smtClean="0">
                  <a:solidFill>
                    <a:srgbClr val="0174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HK" altLang="en-US" sz="2400" b="1" spc="300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3648075" y="1637910"/>
            <a:ext cx="1847850" cy="1720986"/>
            <a:chOff x="1164" y="687"/>
            <a:chExt cx="3219" cy="2998"/>
          </a:xfrm>
          <a:solidFill>
            <a:srgbClr val="0174AB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712320" y="3582087"/>
            <a:ext cx="4264412" cy="938213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谢谢观看</a:t>
            </a:r>
            <a:endParaRPr lang="zh-HK" altLang="en-US" sz="6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998122" y="4932550"/>
            <a:ext cx="3124200" cy="461665"/>
            <a:chOff x="2425700" y="4391967"/>
            <a:chExt cx="3124200" cy="461665"/>
          </a:xfrm>
        </p:grpSpPr>
        <p:sp>
          <p:nvSpPr>
            <p:cNvPr id="13" name="矩形 12"/>
            <p:cNvSpPr/>
            <p:nvPr/>
          </p:nvSpPr>
          <p:spPr>
            <a:xfrm>
              <a:off x="2425700" y="4406899"/>
              <a:ext cx="1244600" cy="431800"/>
            </a:xfrm>
            <a:prstGeom prst="rect">
              <a:avLst/>
            </a:prstGeom>
            <a:solidFill>
              <a:srgbClr val="92D14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作者：</a:t>
              </a:r>
              <a:endParaRPr lang="zh-HK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3886200" y="4391967"/>
              <a:ext cx="16637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spc="300" dirty="0" smtClean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夏光乾</a:t>
              </a:r>
              <a:r>
                <a:rPr lang="zh-CN" altLang="en-US" sz="2400" b="1" spc="300" dirty="0" smtClean="0">
                  <a:solidFill>
                    <a:srgbClr val="0174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HK" altLang="en-US" sz="2400" b="1" spc="300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284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200" b="1" spc="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论文绪论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81757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4" name="矩形 13"/>
          <p:cNvSpPr/>
          <p:nvPr/>
        </p:nvSpPr>
        <p:spPr>
          <a:xfrm>
            <a:off x="50800" y="97061"/>
            <a:ext cx="118340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5227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开发实现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972196" y="1310444"/>
            <a:ext cx="5207000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latin typeface="+mn-ea"/>
              </a:rPr>
              <a:t>  </a:t>
            </a:r>
            <a:r>
              <a:rPr lang="zh-CN" altLang="zh-CN" sz="1600" dirty="0" smtClean="0">
                <a:latin typeface="+mn-ea"/>
              </a:rPr>
              <a:t>随着</a:t>
            </a:r>
            <a:r>
              <a:rPr lang="zh-CN" altLang="zh-CN" sz="1600" dirty="0">
                <a:latin typeface="+mn-ea"/>
              </a:rPr>
              <a:t>移动互联网和计算机技术的快速发展以及高校教学方法、教学手段的改革，基于</a:t>
            </a:r>
            <a:r>
              <a:rPr lang="en-US" altLang="zh-CN" sz="1600" dirty="0">
                <a:latin typeface="+mn-ea"/>
              </a:rPr>
              <a:t>Web</a:t>
            </a:r>
            <a:r>
              <a:rPr lang="zh-CN" altLang="zh-CN" sz="1600" dirty="0">
                <a:latin typeface="+mn-ea"/>
              </a:rPr>
              <a:t>的高校专业课程网站建设越来越受到学生的欢迎和高校的重视。高校专业课程网站开发和建设，不进改变传统教学模式、方法和手段，而且符合高校教学改革的根本要求。</a:t>
            </a:r>
          </a:p>
          <a:p>
            <a:r>
              <a:rPr lang="en-US" altLang="zh-CN" sz="1600" dirty="0" smtClean="0">
                <a:latin typeface="+mn-ea"/>
              </a:rPr>
              <a:t>  </a:t>
            </a:r>
            <a:r>
              <a:rPr lang="zh-CN" altLang="zh-CN" sz="1600" dirty="0" smtClean="0">
                <a:latin typeface="+mn-ea"/>
              </a:rPr>
              <a:t>高校</a:t>
            </a:r>
            <a:r>
              <a:rPr lang="zh-CN" altLang="zh-CN" sz="1600" dirty="0">
                <a:latin typeface="+mn-ea"/>
              </a:rPr>
              <a:t>专业课程网站建设的核心是优质的核心课程网站建设。数据结构课程作为计算机科学专业中最重要的、综合性的专业基础课之一，它是介于高等数学、计算机软件与计算机硬件三门课程之间的一门专业的核心课程。</a:t>
            </a:r>
          </a:p>
          <a:p>
            <a:r>
              <a:rPr lang="zh-CN" altLang="zh-CN" sz="1600" dirty="0">
                <a:latin typeface="+mn-ea"/>
              </a:rPr>
              <a:t>鉴于高校优质的核心课程建设需求和数据结构的重要性，本网站采用了当今最流行的</a:t>
            </a:r>
            <a:r>
              <a:rPr lang="en-US" altLang="zh-CN" sz="1600" dirty="0">
                <a:latin typeface="+mn-ea"/>
              </a:rPr>
              <a:t>web</a:t>
            </a:r>
            <a:r>
              <a:rPr lang="zh-CN" altLang="zh-CN" sz="1600" dirty="0">
                <a:latin typeface="+mn-ea"/>
              </a:rPr>
              <a:t>网站开发技术：前端</a:t>
            </a:r>
            <a:r>
              <a:rPr lang="en-US" altLang="zh-CN" sz="1600" dirty="0">
                <a:latin typeface="+mn-ea"/>
              </a:rPr>
              <a:t>HTML5</a:t>
            </a:r>
            <a:r>
              <a:rPr lang="zh-CN" altLang="zh-CN" sz="1600" dirty="0">
                <a:latin typeface="+mn-ea"/>
              </a:rPr>
              <a:t>技术，后端</a:t>
            </a:r>
            <a:r>
              <a:rPr lang="en-US" altLang="zh-CN" sz="1600" dirty="0">
                <a:latin typeface="+mn-ea"/>
              </a:rPr>
              <a:t>PHP</a:t>
            </a:r>
            <a:r>
              <a:rPr lang="zh-CN" altLang="zh-CN" sz="1600" dirty="0">
                <a:latin typeface="+mn-ea"/>
              </a:rPr>
              <a:t>技术，数据库</a:t>
            </a:r>
            <a:r>
              <a:rPr lang="en-US" altLang="zh-CN" sz="1600" dirty="0">
                <a:latin typeface="+mn-ea"/>
              </a:rPr>
              <a:t>MySQL</a:t>
            </a:r>
            <a:r>
              <a:rPr lang="zh-CN" altLang="zh-CN" sz="1600" dirty="0">
                <a:latin typeface="+mn-ea"/>
              </a:rPr>
              <a:t>和服务器</a:t>
            </a:r>
            <a:r>
              <a:rPr lang="en-US" altLang="zh-CN" sz="1600" dirty="0">
                <a:latin typeface="+mn-ea"/>
              </a:rPr>
              <a:t>Apache</a:t>
            </a:r>
            <a:r>
              <a:rPr lang="zh-CN" altLang="zh-CN" sz="1600" dirty="0">
                <a:latin typeface="+mn-ea"/>
              </a:rPr>
              <a:t>，实现了一个运行在</a:t>
            </a:r>
            <a:r>
              <a:rPr lang="en-US" altLang="zh-CN" sz="1600" dirty="0">
                <a:latin typeface="+mn-ea"/>
              </a:rPr>
              <a:t>LAMP</a:t>
            </a:r>
            <a:r>
              <a:rPr lang="zh-CN" altLang="zh-CN" sz="1600" dirty="0">
                <a:latin typeface="+mn-ea"/>
              </a:rPr>
              <a:t>环境</a:t>
            </a:r>
            <a:r>
              <a:rPr lang="en-US" altLang="zh-CN" sz="1600" dirty="0">
                <a:latin typeface="+mn-ea"/>
              </a:rPr>
              <a:t>B/S(</a:t>
            </a:r>
            <a:r>
              <a:rPr lang="zh-CN" altLang="zh-CN" sz="1600" dirty="0">
                <a:latin typeface="+mn-ea"/>
              </a:rPr>
              <a:t>浏览器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zh-CN" sz="1600" dirty="0">
                <a:latin typeface="+mn-ea"/>
              </a:rPr>
              <a:t>服务端</a:t>
            </a:r>
            <a:r>
              <a:rPr lang="en-US" altLang="zh-CN" sz="1600" dirty="0">
                <a:latin typeface="+mn-ea"/>
              </a:rPr>
              <a:t>)</a:t>
            </a:r>
            <a:r>
              <a:rPr lang="zh-CN" altLang="zh-CN" sz="1600" dirty="0">
                <a:latin typeface="+mn-ea"/>
              </a:rPr>
              <a:t>体系的数据结构核心课程网站。 </a:t>
            </a:r>
          </a:p>
          <a:p>
            <a:r>
              <a:rPr lang="en-US" altLang="zh-CN" sz="1600" dirty="0" smtClean="0">
                <a:latin typeface="+mn-ea"/>
              </a:rPr>
              <a:t>  </a:t>
            </a:r>
            <a:r>
              <a:rPr lang="zh-CN" altLang="zh-CN" sz="1600" dirty="0" smtClean="0">
                <a:latin typeface="+mn-ea"/>
              </a:rPr>
              <a:t>包含</a:t>
            </a:r>
            <a:r>
              <a:rPr lang="zh-CN" altLang="zh-CN" sz="1600" dirty="0">
                <a:latin typeface="+mn-ea"/>
              </a:rPr>
              <a:t>以下主要功能：实现了用户注册时通过</a:t>
            </a:r>
            <a:r>
              <a:rPr lang="en-US" altLang="zh-CN" sz="1600" dirty="0">
                <a:latin typeface="+mn-ea"/>
              </a:rPr>
              <a:t>email</a:t>
            </a:r>
            <a:r>
              <a:rPr lang="zh-CN" altLang="zh-CN" sz="1600" dirty="0">
                <a:latin typeface="+mn-ea"/>
              </a:rPr>
              <a:t>激活账号，登陆时使用</a:t>
            </a:r>
            <a:r>
              <a:rPr lang="en-US" altLang="zh-CN" sz="1600" dirty="0">
                <a:latin typeface="+mn-ea"/>
              </a:rPr>
              <a:t>session</a:t>
            </a:r>
            <a:r>
              <a:rPr lang="zh-CN" altLang="zh-CN" sz="1600" dirty="0">
                <a:latin typeface="+mn-ea"/>
              </a:rPr>
              <a:t>会话验证，用户权限管理，数据结构课程资源：课程视频，课程</a:t>
            </a:r>
            <a:r>
              <a:rPr lang="en-US" altLang="zh-CN" sz="1600" dirty="0">
                <a:latin typeface="+mn-ea"/>
              </a:rPr>
              <a:t>office</a:t>
            </a:r>
            <a:r>
              <a:rPr lang="zh-CN" altLang="zh-CN" sz="1600" dirty="0">
                <a:latin typeface="+mn-ea"/>
              </a:rPr>
              <a:t>文档的在线浏览与下载，老师进行作业的发布、学生上传提交完成的作业以及在线留言的功能。</a:t>
            </a:r>
          </a:p>
          <a:p>
            <a:pPr lvl="0" algn="just"/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9152" y="817228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 smtClean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549376" y="5341434"/>
            <a:ext cx="83733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 smtClean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6239700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200" b="1" spc="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7575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8" name="矩形 37"/>
          <p:cNvSpPr/>
          <p:nvPr/>
        </p:nvSpPr>
        <p:spPr>
          <a:xfrm>
            <a:off x="13105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开发实现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253951" y="1405054"/>
            <a:ext cx="662996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        随着</a:t>
            </a:r>
            <a:r>
              <a:rPr lang="zh-CN" altLang="en-US" dirty="0"/>
              <a:t>移动互联网和计算机技术的快速发展以及高校教学方法、教学手段的改革，基于</a:t>
            </a:r>
            <a:r>
              <a:rPr lang="en-US" altLang="zh-CN" dirty="0"/>
              <a:t>Web</a:t>
            </a:r>
            <a:r>
              <a:rPr lang="zh-CN" altLang="en-US" dirty="0"/>
              <a:t>的高校专业课程网站建设越来越受到学生的欢迎和高校的重视。高校专业课程网站开发和建设，不进改变传统教学模式、方法和手段，而且符合高校教学改革的根本要求。</a:t>
            </a:r>
          </a:p>
          <a:p>
            <a:r>
              <a:rPr lang="zh-CN" altLang="en-US" dirty="0" smtClean="0"/>
              <a:t>       高校</a:t>
            </a:r>
            <a:r>
              <a:rPr lang="zh-CN" altLang="en-US" dirty="0"/>
              <a:t>专业课程网站建设的核心是优质的核心课程网站建设。众所周知，数据结构课程作为计算机科学专业中最重要的、综合性的专业基础课之一，它是介于高等数学、计算机软件与计算机硬件三门课程之间的一门专业的核心课程。同时数据结构也是一门有很深度和一定理解难度的课程。</a:t>
            </a:r>
          </a:p>
          <a:p>
            <a:r>
              <a:rPr lang="zh-CN" altLang="en-US" dirty="0" smtClean="0"/>
              <a:t>       故</a:t>
            </a:r>
            <a:r>
              <a:rPr lang="zh-CN" altLang="en-US" dirty="0"/>
              <a:t>受此启发，结合数据结构课程的重要性，最终选定这个选题：基于</a:t>
            </a:r>
            <a:r>
              <a:rPr lang="en-US" altLang="zh-CN" dirty="0"/>
              <a:t>Web</a:t>
            </a:r>
            <a:r>
              <a:rPr lang="zh-CN" altLang="en-US" dirty="0"/>
              <a:t>的</a:t>
            </a:r>
            <a:r>
              <a:rPr lang="en-US" altLang="zh-CN" dirty="0"/>
              <a:t>《</a:t>
            </a:r>
            <a:r>
              <a:rPr lang="zh-CN" altLang="en-US" dirty="0"/>
              <a:t>数据结构</a:t>
            </a:r>
            <a:r>
              <a:rPr lang="en-US" altLang="zh-CN" dirty="0"/>
              <a:t>》</a:t>
            </a:r>
            <a:r>
              <a:rPr lang="zh-CN" altLang="en-US" dirty="0"/>
              <a:t>核心课程网站的设计与实现。</a:t>
            </a:r>
          </a:p>
        </p:txBody>
      </p:sp>
    </p:spTree>
    <p:extLst>
      <p:ext uri="{BB962C8B-B14F-4D97-AF65-F5344CB8AC3E}">
        <p14:creationId xmlns:p14="http://schemas.microsoft.com/office/powerpoint/2010/main" val="90609085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使用技术 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08321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6821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 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开发实现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46464" y="3332199"/>
            <a:ext cx="852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endParaRPr lang="zh-HK" altLang="en-US" b="1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397361" y="3750041"/>
            <a:ext cx="175092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altLang="zh-HK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作为服务器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端操作系统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稳定、最安全的服务器系统。</a:t>
            </a:r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3045914" y="3332199"/>
            <a:ext cx="103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Apache</a:t>
            </a:r>
            <a:endParaRPr lang="zh-HK" altLang="en-US" b="1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2596811" y="3750041"/>
            <a:ext cx="175092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Apache Web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服务器，作为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容器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支持多种编程语言</a:t>
            </a:r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5245363" y="3332199"/>
            <a:ext cx="1144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endParaRPr lang="zh-HK" altLang="en-US" b="1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4796261" y="3750041"/>
            <a:ext cx="17509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altLang="zh-HK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endParaRPr lang="en-US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开源免费、应用广泛。</a:t>
            </a:r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7444813" y="3332199"/>
            <a:ext cx="852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PHP</a:t>
            </a:r>
            <a:endParaRPr lang="zh-HK" altLang="en-US" b="1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995710" y="3750041"/>
            <a:ext cx="17509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PHP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后端脚本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语言，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编写动态生成的页面信息。</a:t>
            </a:r>
            <a:endParaRPr lang="zh-HK" altLang="zh-HK" sz="11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605" y="1548982"/>
            <a:ext cx="2096313" cy="111613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24" y="1248415"/>
            <a:ext cx="1546664" cy="1784612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524" y="1548982"/>
            <a:ext cx="2289476" cy="120923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940" y="1605910"/>
            <a:ext cx="161925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536224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03056" y="93911"/>
            <a:ext cx="125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682139" y="97061"/>
            <a:ext cx="123738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2539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使用技术 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开发实现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46463" y="3332199"/>
            <a:ext cx="1038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HTML5</a:t>
            </a:r>
            <a:endParaRPr lang="zh-HK" altLang="en-US" b="1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2859976" y="3332199"/>
            <a:ext cx="103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endParaRPr lang="zh-HK" altLang="en-US" b="1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5245363" y="3332199"/>
            <a:ext cx="1144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</a:t>
            </a:r>
            <a:endParaRPr lang="zh-HK" altLang="en-US" b="1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7444813" y="3332199"/>
            <a:ext cx="852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Ajax</a:t>
            </a:r>
            <a:endParaRPr lang="zh-HK" altLang="en-US" b="1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995710" y="3750041"/>
            <a:ext cx="175092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Ajax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异步刷新，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实现页面无刷新的数据库查询操作等。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0" y="93911"/>
            <a:ext cx="128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57" y="1647785"/>
            <a:ext cx="1209675" cy="120967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065" y="1723985"/>
            <a:ext cx="1133475" cy="113347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710" y="1395663"/>
            <a:ext cx="1602051" cy="1612522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893" y="1971775"/>
            <a:ext cx="1978030" cy="885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555409" y="3750041"/>
            <a:ext cx="16820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CSS3 </a:t>
            </a:r>
            <a:r>
              <a:rPr lang="zh-CN" altLang="en-US" dirty="0"/>
              <a:t>样式文件 渲染网页内容，</a:t>
            </a:r>
            <a:r>
              <a:rPr lang="en-US" altLang="zh-CN" dirty="0"/>
              <a:t>transform</a:t>
            </a:r>
            <a:r>
              <a:rPr lang="zh-CN" altLang="en-US" dirty="0"/>
              <a:t>变换、</a:t>
            </a:r>
            <a:r>
              <a:rPr lang="en-US" altLang="zh-CN" dirty="0"/>
              <a:t>transition </a:t>
            </a:r>
            <a:r>
              <a:rPr lang="zh-CN" altLang="en-US" dirty="0"/>
              <a:t>过度特效等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490655" y="3750041"/>
            <a:ext cx="16907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HTML5 </a:t>
            </a:r>
            <a:r>
              <a:rPr lang="zh-CN" altLang="en-US" dirty="0"/>
              <a:t>网页结构搭建，原生</a:t>
            </a:r>
            <a:r>
              <a:rPr lang="en-US" altLang="zh-CN" dirty="0"/>
              <a:t>API</a:t>
            </a:r>
            <a:r>
              <a:rPr lang="zh-CN" altLang="en-US" dirty="0"/>
              <a:t>、播放视频、</a:t>
            </a:r>
            <a:r>
              <a:rPr lang="en-US" altLang="zh-CN" dirty="0"/>
              <a:t>Canvas </a:t>
            </a:r>
            <a:r>
              <a:rPr lang="zh-CN" altLang="en-US" dirty="0"/>
              <a:t>绘制图片等。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004087" y="3750041"/>
            <a:ext cx="18539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JS </a:t>
            </a:r>
            <a:r>
              <a:rPr lang="zh-CN" altLang="en-US" dirty="0"/>
              <a:t>框架类库，提供丰富强大的</a:t>
            </a:r>
            <a:r>
              <a:rPr lang="en-US" altLang="zh-CN" dirty="0" err="1"/>
              <a:t>js</a:t>
            </a:r>
            <a:r>
              <a:rPr lang="zh-CN" altLang="en-US" dirty="0"/>
              <a:t>插件</a:t>
            </a:r>
            <a:r>
              <a:rPr lang="en-US" altLang="zh-CN" dirty="0"/>
              <a:t>,Validation</a:t>
            </a:r>
            <a:r>
              <a:rPr lang="zh-CN" altLang="en-US" dirty="0"/>
              <a:t>表单验证插件等。</a:t>
            </a:r>
          </a:p>
        </p:txBody>
      </p:sp>
    </p:spTree>
    <p:extLst>
      <p:ext uri="{BB962C8B-B14F-4D97-AF65-F5344CB8AC3E}">
        <p14:creationId xmlns:p14="http://schemas.microsoft.com/office/powerpoint/2010/main" val="177453994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1068</TotalTime>
  <Words>1259</Words>
  <Application>Microsoft Office PowerPoint</Application>
  <PresentationFormat>全屏显示(4:3)</PresentationFormat>
  <Paragraphs>178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Adobe 仿宋 Std R</vt:lpstr>
      <vt:lpstr>新細明體</vt:lpstr>
      <vt:lpstr>宋体</vt:lpstr>
      <vt:lpstr>微软雅黑</vt:lpstr>
      <vt:lpstr>Arial</vt:lpstr>
      <vt:lpstr>Calibri</vt:lpstr>
      <vt:lpstr>Calibri Light</vt:lpstr>
      <vt:lpstr>Office 主题</vt:lpstr>
      <vt:lpstr>3_Office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第一PPT模板网-WWW.1PPT.COM</dc:creator>
  <dc:description>第一PPT模板网-WWW.1PPT.COM</dc:description>
  <cp:lastModifiedBy>frms xgq</cp:lastModifiedBy>
  <cp:revision>176</cp:revision>
  <dcterms:created xsi:type="dcterms:W3CDTF">2015-02-19T23:46:49Z</dcterms:created>
  <dcterms:modified xsi:type="dcterms:W3CDTF">2016-05-27T15:05:33Z</dcterms:modified>
</cp:coreProperties>
</file>